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orben"/>
      <p:regular r:id="rId14"/>
    </p:embeddedFont>
    <p:embeddedFont>
      <p:font typeface="Nobile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vanth Parna" userId="be43f4da590c7050" providerId="LiveId" clId="{BB3D0243-2F92-40E6-A611-8AEBBA6B0ED9}"/>
    <pc:docChg chg="modSld">
      <pc:chgData name="Revanth Parna" userId="be43f4da590c7050" providerId="LiveId" clId="{BB3D0243-2F92-40E6-A611-8AEBBA6B0ED9}" dt="2025-11-14T06:00:31.117" v="11" actId="14100"/>
      <pc:docMkLst>
        <pc:docMk/>
      </pc:docMkLst>
      <pc:sldChg chg="modSp mod">
        <pc:chgData name="Revanth Parna" userId="be43f4da590c7050" providerId="LiveId" clId="{BB3D0243-2F92-40E6-A611-8AEBBA6B0ED9}" dt="2025-11-14T06:00:31.117" v="11" actId="14100"/>
        <pc:sldMkLst>
          <pc:docMk/>
          <pc:sldMk cId="4012783277" sldId="266"/>
        </pc:sldMkLst>
        <pc:spChg chg="mod">
          <ac:chgData name="Revanth Parna" userId="be43f4da590c7050" providerId="LiveId" clId="{BB3D0243-2F92-40E6-A611-8AEBBA6B0ED9}" dt="2025-11-14T06:00:31.117" v="11" actId="14100"/>
          <ac:spMkLst>
            <pc:docMk/>
            <pc:sldMk cId="4012783277" sldId="266"/>
            <ac:spMk id="4" creationId="{0945C4FC-446E-D2AB-DB51-7C6EB6CB946A}"/>
          </ac:spMkLst>
        </pc:spChg>
        <pc:picChg chg="mod">
          <ac:chgData name="Revanth Parna" userId="be43f4da590c7050" providerId="LiveId" clId="{BB3D0243-2F92-40E6-A611-8AEBBA6B0ED9}" dt="2025-11-14T05:59:10.301" v="0" actId="14100"/>
          <ac:picMkLst>
            <pc:docMk/>
            <pc:sldMk cId="4012783277" sldId="266"/>
            <ac:picMk id="3" creationId="{49F5BEB6-2558-A775-7254-8E976F23117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7387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revanthkparna@gmail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2197179"/>
            <a:ext cx="7556421" cy="4175403"/>
          </a:xfrm>
          <a:prstGeom prst="roundRect">
            <a:avLst>
              <a:gd name="adj" fmla="val 3504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6280190" y="2166699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4967E9"/>
          </a:solidFill>
          <a:ln/>
        </p:spPr>
      </p:sp>
      <p:sp>
        <p:nvSpPr>
          <p:cNvPr id="5" name="Shape 2"/>
          <p:cNvSpPr/>
          <p:nvPr/>
        </p:nvSpPr>
        <p:spPr>
          <a:xfrm>
            <a:off x="9718179" y="1857018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9922252" y="202715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37484" y="2764155"/>
            <a:ext cx="7041832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Rain Watch: A Smart Rain Prediction and Crop Health Insight Platform</a:t>
            </a:r>
            <a:endParaRPr lang="en-US" sz="4450" dirty="0"/>
          </a:p>
        </p:txBody>
      </p:sp>
      <p:sp>
        <p:nvSpPr>
          <p:cNvPr id="8" name="Text 5"/>
          <p:cNvSpPr/>
          <p:nvPr/>
        </p:nvSpPr>
        <p:spPr>
          <a:xfrm>
            <a:off x="6537484" y="5026581"/>
            <a:ext cx="704183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Revolutionizing agriculture and urban planning with precise rain forecasts and tailored crop health notifications, empowering farmers and communities for sustainable decisions.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401302-B44D-6DF5-10F7-325521713BC5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206" y="523637"/>
            <a:ext cx="13625989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502205" y="263665"/>
            <a:ext cx="5425321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Expected Impact and Evaluation Metrics</a:t>
            </a:r>
            <a:endParaRPr lang="en-US" sz="2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06" y="1027348"/>
            <a:ext cx="13625989" cy="673687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2206" y="7915567"/>
            <a:ext cx="13625989" cy="229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metrics, based on pilot simulations, show RainWatch reducing losses by up to 40% while boosting community resilience—ideal for academic and project evaluations.</a:t>
            </a:r>
            <a:endParaRPr lang="en-US" sz="1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1B338-A579-AE60-98B4-DB65DA7A7D71}"/>
              </a:ext>
            </a:extLst>
          </p:cNvPr>
          <p:cNvSpPr/>
          <p:nvPr/>
        </p:nvSpPr>
        <p:spPr>
          <a:xfrm>
            <a:off x="12926289" y="7640782"/>
            <a:ext cx="1551709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525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3142298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Thank You!</a:t>
            </a:r>
            <a:endParaRPr lang="en-US" sz="8900" dirty="0"/>
          </a:p>
        </p:txBody>
      </p:sp>
      <p:sp>
        <p:nvSpPr>
          <p:cNvPr id="4" name="Text 2"/>
          <p:cNvSpPr/>
          <p:nvPr/>
        </p:nvSpPr>
        <p:spPr>
          <a:xfrm>
            <a:off x="793790" y="49001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Thank you for this opportunity to present Rain Watch.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5181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more queries or demos, email us at </a:t>
            </a:r>
            <a:r>
              <a:rPr lang="en-US" sz="1750" u="sng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revanthkparna@gmail.com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D3FDB2-AACD-F20B-6D1F-FADB4D360441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30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219277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Team and Contact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309991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Alpha Deity: Passionate CSE-AIML students from CBIT driving AI for agriculture.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808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Badrinath-160123748029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230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Saiteja-160123748049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9652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Revanth Kumar-160123748051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4074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Pawan Kalyan-160123748060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84966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Sharan Kumar-160123748061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4677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E-Mail ID: revanthkparna@gmail.com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11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150870"/>
            <a:ext cx="47922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Rainfall Challenge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058007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Unpredictable weather disrupts farming operations, leading to crop losses estimated at $10B annually in the US. Urban areas face flooding risks, while farmers lack real-time insights on how rain impacts specific crops like corn or wheat, hindering yield optimization and resource allocation.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457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1835468"/>
            <a:ext cx="676286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Urban and Agricultural Impacts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296941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Farmers' Struggles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280190" y="362152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Sudden rains causing soil erosion and disease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2662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Inaccurate forecasts delaying planting or harvesting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59462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Lack of crop-specific alerts, risking 20-30% yield drops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2969419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Urban Planners Concerns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42721" y="4046815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Flood-prone zones overwhelming drainage systems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21481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Emergency response delays in community areas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601991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 for proactive shady spot identification during storms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</a:rPr>
              <a:t>Damaging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</a:rPr>
              <a:t>of devices 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</a:rPr>
              <a:t>due to the </a:t>
            </a:r>
            <a:r>
              <a:rPr lang="en-US" sz="1750">
                <a:solidFill>
                  <a:srgbClr val="404155"/>
                </a:solidFill>
                <a:latin typeface="Nobile" pitchFamily="34" charset="0"/>
              </a:rPr>
              <a:t>rain exposure.</a:t>
            </a:r>
            <a:endParaRPr lang="en-US" sz="1750" dirty="0">
              <a:solidFill>
                <a:srgbClr val="404155"/>
              </a:solidFill>
              <a:latin typeface="Nobile" pitchFamily="34" charset="0"/>
            </a:endParaRP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4DE0FA-ECF6-8DBF-3F21-B5FA909DA730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72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1626989"/>
            <a:ext cx="507896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Introducing RainWatch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253412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innovative app uses AI-driven weather APIs, satellite data, and machine learning to predict rain probability, location, and intensity with 90% accuracy up to 72 hours ahead. Tailored for US farmers and urban planners, it delivers actionable insights for resilient planning.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24088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44253" y="4375547"/>
            <a:ext cx="34161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Real-Time Rain Detection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44253" y="4865965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Pinpoint exact rain paths and timings using advanced geospatial modeling.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0453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6180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Crop Health Insights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6670477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Unique notifications assess if rain will nourish or harm your crops, based on soil type and variety.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8948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0759" y="609362"/>
            <a:ext cx="7975283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4" name="Text 1"/>
          <p:cNvSpPr/>
          <p:nvPr/>
        </p:nvSpPr>
        <p:spPr>
          <a:xfrm>
            <a:off x="6070759" y="1043345"/>
            <a:ext cx="3528536" cy="417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Core Technology Stack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070759" y="1711166"/>
            <a:ext cx="7975283" cy="801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RainWatch integrates weather data from NOAA and ECMWF, processed via Python ML models (e.g., Random Forest for predictions) and deployed on AWS for scalability. User-friendly React Native interface ensures seamless access on mobile devices for on-the-go farmers.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388" y="2700099"/>
            <a:ext cx="7434024" cy="57355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400631" y="5245740"/>
            <a:ext cx="1296539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RainWatch Data Flow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10676087" y="6868884"/>
            <a:ext cx="1928832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AI prediction engine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0676087" y="7546141"/>
            <a:ext cx="1928832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ML models on AWS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6649439" y="4971510"/>
            <a:ext cx="1970996" cy="59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notifications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6649439" y="5648767"/>
            <a:ext cx="1970996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Alerts via React Native app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7461093" y="7017116"/>
            <a:ext cx="1928832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Crop analysis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7461093" y="7397909"/>
            <a:ext cx="1928832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Field-level risk &amp; yield insights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11477201" y="5109202"/>
            <a:ext cx="1970996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External APIs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11477201" y="5489994"/>
            <a:ext cx="1970996" cy="47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Third-party sensor and forecast APIs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9021155" y="3132771"/>
            <a:ext cx="1981537" cy="296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Satellite imagery</a:t>
            </a:r>
            <a:endParaRPr lang="en-US" sz="1350" dirty="0"/>
          </a:p>
        </p:txBody>
      </p:sp>
      <p:sp>
        <p:nvSpPr>
          <p:cNvPr id="17" name="Text 13"/>
          <p:cNvSpPr/>
          <p:nvPr/>
        </p:nvSpPr>
        <p:spPr>
          <a:xfrm>
            <a:off x="9021155" y="3513563"/>
            <a:ext cx="1981537" cy="47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NOAA &amp; ECMWF feeds</a:t>
            </a:r>
            <a:endParaRPr lang="en-US" sz="10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9C5855-956E-7908-C04E-BE4D2FCB166A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F5BEB6-2558-A775-7254-8E976F231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590" y="846606"/>
            <a:ext cx="9909810" cy="73829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45C4FC-446E-D2AB-DB51-7C6EB6CB946A}"/>
              </a:ext>
            </a:extLst>
          </p:cNvPr>
          <p:cNvSpPr txBox="1"/>
          <p:nvPr/>
        </p:nvSpPr>
        <p:spPr>
          <a:xfrm>
            <a:off x="5765181" y="215664"/>
            <a:ext cx="3531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Corben"/>
              </a:rPr>
              <a:t>Workflow</a:t>
            </a:r>
            <a:endParaRPr lang="en-IN" sz="5400" b="1" dirty="0">
              <a:latin typeface="Corbe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6638E-04B9-1F1E-F3C6-B48D716090D1}"/>
              </a:ext>
            </a:extLst>
          </p:cNvPr>
          <p:cNvSpPr txBox="1"/>
          <p:nvPr/>
        </p:nvSpPr>
        <p:spPr>
          <a:xfrm>
            <a:off x="144966" y="846606"/>
            <a:ext cx="4575624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-&gt;User Types</a:t>
            </a:r>
          </a:p>
          <a:p>
            <a:r>
              <a:rPr lang="en-US" b="1" dirty="0"/>
              <a:t>Farmers</a:t>
            </a:r>
            <a:endParaRPr lang="en-US" dirty="0"/>
          </a:p>
          <a:p>
            <a:pPr lvl="1"/>
            <a:r>
              <a:rPr lang="en-US" dirty="0"/>
              <a:t>Access “My Device” page</a:t>
            </a:r>
          </a:p>
          <a:p>
            <a:pPr lvl="1"/>
            <a:r>
              <a:rPr lang="en-US" dirty="0"/>
              <a:t>View farm coordinates and info</a:t>
            </a:r>
          </a:p>
          <a:p>
            <a:pPr lvl="1"/>
            <a:r>
              <a:rPr lang="en-US" dirty="0"/>
              <a:t>Receive weather alerts</a:t>
            </a:r>
          </a:p>
          <a:p>
            <a:r>
              <a:rPr lang="en-US" b="1" dirty="0"/>
              <a:t>Regular Users</a:t>
            </a:r>
            <a:endParaRPr lang="en-US" dirty="0"/>
          </a:p>
          <a:p>
            <a:r>
              <a:rPr lang="en-US" dirty="0"/>
              <a:t>Register personal devices</a:t>
            </a:r>
          </a:p>
          <a:p>
            <a:r>
              <a:rPr lang="en-US" dirty="0"/>
              <a:t>Set device location and alert preferences</a:t>
            </a:r>
          </a:p>
          <a:p>
            <a:r>
              <a:rPr lang="en-US" dirty="0"/>
              <a:t>Receive rain alerts</a:t>
            </a:r>
          </a:p>
          <a:p>
            <a:r>
              <a:rPr lang="en-US" b="1" dirty="0"/>
              <a:t>-&gt;Navigation &amp; Features</a:t>
            </a:r>
          </a:p>
          <a:p>
            <a:r>
              <a:rPr lang="en-US" b="1" dirty="0"/>
              <a:t>On Page Load</a:t>
            </a:r>
            <a:endParaRPr lang="en-US" dirty="0"/>
          </a:p>
          <a:p>
            <a:pPr lvl="1"/>
            <a:r>
              <a:rPr lang="en-US" dirty="0"/>
              <a:t>Load farms, devices, and alerts</a:t>
            </a:r>
          </a:p>
          <a:p>
            <a:pPr lvl="1"/>
            <a:r>
              <a:rPr lang="en-US" dirty="0"/>
              <a:t>Render alert data dynamically</a:t>
            </a:r>
          </a:p>
          <a:p>
            <a:r>
              <a:rPr lang="en-US" b="1" dirty="0"/>
              <a:t>My Farm Features</a:t>
            </a:r>
            <a:endParaRPr lang="en-US" dirty="0"/>
          </a:p>
          <a:p>
            <a:pPr lvl="1"/>
            <a:r>
              <a:rPr lang="en-US" dirty="0"/>
              <a:t>Register and edit farm-linked devices</a:t>
            </a:r>
          </a:p>
          <a:p>
            <a:pPr lvl="1"/>
            <a:r>
              <a:rPr lang="en-US" dirty="0"/>
              <a:t>Locate nearby shelters</a:t>
            </a:r>
          </a:p>
          <a:p>
            <a:pPr lvl="1"/>
            <a:r>
              <a:rPr lang="en-US" dirty="0"/>
              <a:t>View and filter alerts on the Alarm Page</a:t>
            </a:r>
          </a:p>
          <a:p>
            <a:pPr lvl="1"/>
            <a:r>
              <a:rPr lang="en-US" dirty="0"/>
              <a:t>Configure rain alerts and notification settings</a:t>
            </a:r>
          </a:p>
          <a:p>
            <a:r>
              <a:rPr lang="en-US" b="1" dirty="0"/>
              <a:t>My Device Features</a:t>
            </a:r>
            <a:endParaRPr lang="en-US" dirty="0"/>
          </a:p>
          <a:p>
            <a:pPr lvl="1"/>
            <a:r>
              <a:rPr lang="en-US" dirty="0"/>
              <a:t>Add devices and customize preferences</a:t>
            </a:r>
          </a:p>
          <a:p>
            <a:pPr lvl="1"/>
            <a:r>
              <a:rPr lang="en-US" dirty="0"/>
              <a:t>Trigger alerts for weather-sensitive devices</a:t>
            </a:r>
          </a:p>
          <a:p>
            <a:r>
              <a:rPr lang="en-US" b="1" dirty="0"/>
              <a:t>Live Weather Update</a:t>
            </a:r>
            <a:endParaRPr lang="en-US" dirty="0"/>
          </a:p>
          <a:p>
            <a:r>
              <a:rPr lang="en-US" dirty="0"/>
              <a:t>Fetch global rainfall data</a:t>
            </a:r>
          </a:p>
          <a:p>
            <a:r>
              <a:rPr lang="en-US" dirty="0"/>
              <a:t>Update interactive map with latest conditions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2783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49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115" y="3577947"/>
            <a:ext cx="13166169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2115" y="4121825"/>
            <a:ext cx="4932045" cy="522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Key Features for Farmers</a:t>
            </a:r>
            <a:endParaRPr lang="en-US" sz="3250" dirty="0"/>
          </a:p>
        </p:txBody>
      </p:sp>
      <p:sp>
        <p:nvSpPr>
          <p:cNvPr id="5" name="Text 2"/>
          <p:cNvSpPr/>
          <p:nvPr/>
        </p:nvSpPr>
        <p:spPr>
          <a:xfrm>
            <a:off x="14484" y="4958477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-20242" y="5291138"/>
            <a:ext cx="4249222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7" name="Text 4"/>
          <p:cNvSpPr/>
          <p:nvPr/>
        </p:nvSpPr>
        <p:spPr>
          <a:xfrm>
            <a:off x="732115" y="5441394"/>
            <a:ext cx="313801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1. Precise Rain Alerts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41807" y="5959197"/>
            <a:ext cx="4249222" cy="1004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Get hyper-local forecasts: When rain hits, notifications specify duration, intensity, and affected fields.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53924" y="4958477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565499" y="5279563"/>
            <a:ext cx="4249222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1" name="Text 8"/>
          <p:cNvSpPr/>
          <p:nvPr/>
        </p:nvSpPr>
        <p:spPr>
          <a:xfrm>
            <a:off x="4658093" y="5441394"/>
            <a:ext cx="4076819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2. Crop Flourish Predictions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4611796" y="5959197"/>
            <a:ext cx="4249222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 analyzes rain data against your crop profile—e.g., "Ideal hydration for soybeans; expect 15% yield boost"—or warns of risks like fungal outbreaks.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9035483" y="4946902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047062" y="5279563"/>
            <a:ext cx="4249341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5" name="Text 12"/>
          <p:cNvSpPr/>
          <p:nvPr/>
        </p:nvSpPr>
        <p:spPr>
          <a:xfrm>
            <a:off x="9081782" y="5441394"/>
            <a:ext cx="325362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3. Shady Area Scanner</a:t>
            </a:r>
            <a:endParaRPr lang="en-US" sz="2450" dirty="0"/>
          </a:p>
        </p:txBody>
      </p:sp>
      <p:sp>
        <p:nvSpPr>
          <p:cNvPr id="16" name="Text 13"/>
          <p:cNvSpPr/>
          <p:nvPr/>
        </p:nvSpPr>
        <p:spPr>
          <a:xfrm>
            <a:off x="8966040" y="5959197"/>
            <a:ext cx="4249341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During storms, instant maps highlight safe, shaded spots for livestock or equipment relocation, reducing weather-related damages.</a:t>
            </a:r>
            <a:endParaRPr lang="en-US" sz="1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26E81D-4626-6DEF-95A4-957CFE08790C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Shape 11">
            <a:extLst>
              <a:ext uri="{FF2B5EF4-FFF2-40B4-BE49-F238E27FC236}">
                <a16:creationId xmlns:a16="http://schemas.microsoft.com/office/drawing/2014/main" id="{882C4BBE-E594-C6EE-C11F-FF043FC9C950}"/>
              </a:ext>
            </a:extLst>
          </p:cNvPr>
          <p:cNvSpPr/>
          <p:nvPr/>
        </p:nvSpPr>
        <p:spPr>
          <a:xfrm>
            <a:off x="13539968" y="5269916"/>
            <a:ext cx="4249341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45E88A1C-23E4-EB30-8933-783A68298418}"/>
              </a:ext>
            </a:extLst>
          </p:cNvPr>
          <p:cNvSpPr/>
          <p:nvPr/>
        </p:nvSpPr>
        <p:spPr>
          <a:xfrm>
            <a:off x="13702013" y="4925683"/>
            <a:ext cx="209193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/>
              <a:t>04</a:t>
            </a:r>
          </a:p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20" name="Text 12">
            <a:extLst>
              <a:ext uri="{FF2B5EF4-FFF2-40B4-BE49-F238E27FC236}">
                <a16:creationId xmlns:a16="http://schemas.microsoft.com/office/drawing/2014/main" id="{B9796172-562A-A11E-7C6C-DD924A538CD6}"/>
              </a:ext>
            </a:extLst>
          </p:cNvPr>
          <p:cNvSpPr/>
          <p:nvPr/>
        </p:nvSpPr>
        <p:spPr>
          <a:xfrm>
            <a:off x="13377915" y="5431750"/>
            <a:ext cx="3253621" cy="39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404155"/>
                </a:solidFill>
                <a:latin typeface="Corben" pitchFamily="34" charset="0"/>
              </a:rPr>
              <a:t>Add-ons</a:t>
            </a:r>
            <a:endParaRPr lang="en-US" sz="2450" dirty="0"/>
          </a:p>
        </p:txBody>
      </p:sp>
      <p:sp>
        <p:nvSpPr>
          <p:cNvPr id="21" name="Text 13">
            <a:extLst>
              <a:ext uri="{FF2B5EF4-FFF2-40B4-BE49-F238E27FC236}">
                <a16:creationId xmlns:a16="http://schemas.microsoft.com/office/drawing/2014/main" id="{7F4C7DEB-B9C9-D9F7-2CAD-135FF0651E27}"/>
              </a:ext>
            </a:extLst>
          </p:cNvPr>
          <p:cNvSpPr/>
          <p:nvPr/>
        </p:nvSpPr>
        <p:spPr>
          <a:xfrm>
            <a:off x="13424226" y="5961124"/>
            <a:ext cx="4249341" cy="1338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-&gt;Calculates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Profit of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Farmers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-&gt;Device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Alarm when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</a:rPr>
              <a:t>Rain falls.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997" y="567095"/>
            <a:ext cx="13542407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3" name="Text 1"/>
          <p:cNvSpPr/>
          <p:nvPr/>
        </p:nvSpPr>
        <p:spPr>
          <a:xfrm>
            <a:off x="543997" y="971074"/>
            <a:ext cx="4762857" cy="388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Benefits for Urban Communities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43997" y="1748076"/>
            <a:ext cx="2389584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Flood Risk Mitigation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543997" y="2194798"/>
            <a:ext cx="421493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Early warnings for low-lying areas help planners evacuate and deploy sandbags proactively.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7" y="2866787"/>
            <a:ext cx="4214932" cy="421493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145643" y="1748076"/>
            <a:ext cx="253496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Resource Optimization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5145643" y="2194798"/>
            <a:ext cx="4214932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shady zones for public safety during downpours, enhancing emergency response in parks and streets.</a:t>
            </a:r>
            <a:endParaRPr lang="en-US" sz="1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5643" y="2886789"/>
            <a:ext cx="4214932" cy="43717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747290" y="1748076"/>
            <a:ext cx="2346365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Sustainable Planning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9747290" y="2194798"/>
            <a:ext cx="4354116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with city GIS for long-term infrastructure decisions, like green roofs to manage runoff.</a:t>
            </a:r>
            <a:endParaRPr lang="en-US" sz="12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7290" y="2866787"/>
            <a:ext cx="4354116" cy="244911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3F3BE8A-B490-3713-C1D4-AFEA17865F3C}"/>
              </a:ext>
            </a:extLst>
          </p:cNvPr>
          <p:cNvSpPr/>
          <p:nvPr/>
        </p:nvSpPr>
        <p:spPr>
          <a:xfrm>
            <a:off x="12843164" y="7640782"/>
            <a:ext cx="1690254" cy="526473"/>
          </a:xfrm>
          <a:prstGeom prst="rect">
            <a:avLst/>
          </a:prstGeom>
          <a:solidFill>
            <a:srgbClr val="F9F9FF"/>
          </a:solidFill>
          <a:ln>
            <a:solidFill>
              <a:srgbClr val="F9F9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</TotalTime>
  <Words>691</Words>
  <Application>Microsoft Office PowerPoint</Application>
  <PresentationFormat>Custom</PresentationFormat>
  <Paragraphs>107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Corben</vt:lpstr>
      <vt:lpstr>Corben Light</vt:lpstr>
      <vt:lpstr>Arial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Rishwanth Thallapalli</dc:creator>
  <cp:lastModifiedBy>Revanth Parna</cp:lastModifiedBy>
  <cp:revision>5</cp:revision>
  <dcterms:created xsi:type="dcterms:W3CDTF">2025-10-06T15:28:55Z</dcterms:created>
  <dcterms:modified xsi:type="dcterms:W3CDTF">2025-11-14T06:00:34Z</dcterms:modified>
</cp:coreProperties>
</file>